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18"/>
  </p:notesMasterIdLst>
  <p:handoutMasterIdLst>
    <p:handoutMasterId r:id="rId19"/>
  </p:handoutMasterIdLst>
  <p:sldIdLst>
    <p:sldId id="256" r:id="rId6"/>
    <p:sldId id="261" r:id="rId7"/>
    <p:sldId id="267" r:id="rId8"/>
    <p:sldId id="268" r:id="rId9"/>
    <p:sldId id="262" r:id="rId10"/>
    <p:sldId id="257" r:id="rId11"/>
    <p:sldId id="258" r:id="rId12"/>
    <p:sldId id="263" r:id="rId13"/>
    <p:sldId id="270" r:id="rId14"/>
    <p:sldId id="264" r:id="rId15"/>
    <p:sldId id="269" r:id="rId16"/>
    <p:sldId id="265" r:id="rId17"/>
  </p:sldIdLst>
  <p:sldSz cx="12192000" cy="6858000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0D264-8768-4734-8CF4-419A520AA05E}" type="datetimeFigureOut">
              <a:rPr lang="es-ES" smtClean="0"/>
              <a:t>12/06/2024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1B76B-DC85-49B3-A623-4ECA4A656A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2764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2238" y="882650"/>
            <a:ext cx="7737476" cy="43529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ES" sz="4400" b="0" strike="noStrike" spc="-1">
                <a:latin typeface="Arial"/>
              </a:rPr>
              <a:t>Pulse para desplazar la página</a:t>
            </a: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749350" y="5514073"/>
            <a:ext cx="5994443" cy="522365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s-ES" sz="2000" b="0" strike="noStrike" spc="-1">
                <a:latin typeface="Arial"/>
              </a:rPr>
              <a:t>Pulse para editar el formato de las notas</a:t>
            </a:r>
          </a:p>
        </p:txBody>
      </p:sp>
      <p:sp>
        <p:nvSpPr>
          <p:cNvPr id="19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51822" cy="5800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s-ES" sz="1400" b="0" strike="noStrike" spc="-1">
                <a:latin typeface="Times New Roman"/>
              </a:rPr>
              <a:t> </a:t>
            </a:r>
          </a:p>
        </p:txBody>
      </p:sp>
      <p:sp>
        <p:nvSpPr>
          <p:cNvPr id="193" name="PlaceHolder 4"/>
          <p:cNvSpPr>
            <a:spLocks noGrp="1"/>
          </p:cNvSpPr>
          <p:nvPr>
            <p:ph type="dt"/>
          </p:nvPr>
        </p:nvSpPr>
        <p:spPr>
          <a:xfrm>
            <a:off x="4241321" y="0"/>
            <a:ext cx="3251822" cy="5800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s-ES" sz="1400" b="0" strike="noStrike" spc="-1">
                <a:latin typeface="Times New Roman"/>
              </a:rPr>
              <a:t> </a:t>
            </a:r>
          </a:p>
        </p:txBody>
      </p:sp>
      <p:sp>
        <p:nvSpPr>
          <p:cNvPr id="194" name="PlaceHolder 5"/>
          <p:cNvSpPr>
            <a:spLocks noGrp="1"/>
          </p:cNvSpPr>
          <p:nvPr>
            <p:ph type="ftr"/>
          </p:nvPr>
        </p:nvSpPr>
        <p:spPr>
          <a:xfrm>
            <a:off x="0" y="11028538"/>
            <a:ext cx="3251822" cy="58005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s-ES" sz="1400" b="0" strike="noStrike" spc="-1">
                <a:latin typeface="Times New Roman"/>
              </a:rPr>
              <a:t> </a:t>
            </a:r>
          </a:p>
        </p:txBody>
      </p:sp>
      <p:sp>
        <p:nvSpPr>
          <p:cNvPr id="195" name="PlaceHolder 6"/>
          <p:cNvSpPr>
            <a:spLocks noGrp="1"/>
          </p:cNvSpPr>
          <p:nvPr>
            <p:ph type="sldNum"/>
          </p:nvPr>
        </p:nvSpPr>
        <p:spPr>
          <a:xfrm>
            <a:off x="4241321" y="11028538"/>
            <a:ext cx="3251822" cy="58005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39913B51-87EB-4717-A390-1BD5DC5A2523}" type="slidenum">
              <a:rPr lang="es-ES" sz="1400" b="0" strike="noStrike" spc="-1">
                <a:latin typeface="Times New Roman"/>
              </a:rPr>
              <a:t>‹Nº›</a:t>
            </a:fld>
            <a:endParaRPr lang="es-E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body"/>
          </p:nvPr>
        </p:nvSpPr>
        <p:spPr>
          <a:xfrm>
            <a:off x="679768" y="4778056"/>
            <a:ext cx="5437426" cy="39083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NURIA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22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679768" y="4778056"/>
            <a:ext cx="5437426" cy="39083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57200" indent="-227880"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NURIA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249" name="CustomShape 3"/>
          <p:cNvSpPr/>
          <p:nvPr/>
        </p:nvSpPr>
        <p:spPr>
          <a:xfrm>
            <a:off x="3850588" y="9430250"/>
            <a:ext cx="2944946" cy="4971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9AD1103-D83A-41F9-B842-6B241B627FC7}" type="slidenum">
              <a:rPr lang="es-E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10</a:t>
            </a:fld>
            <a:endParaRPr lang="es-E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679768" y="4778056"/>
            <a:ext cx="5437426" cy="39083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57200" indent="-227880"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NURIA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246" name="CustomShape 3"/>
          <p:cNvSpPr/>
          <p:nvPr/>
        </p:nvSpPr>
        <p:spPr>
          <a:xfrm>
            <a:off x="3850588" y="9430250"/>
            <a:ext cx="2944946" cy="4971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EFE53D0-3F60-4C39-98A5-16CA8DB1616B}" type="slidenum">
              <a:rPr lang="es-E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11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9212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679768" y="4778056"/>
            <a:ext cx="5437426" cy="39083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57200" indent="-227880"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NURIA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240" name="CustomShape 3"/>
          <p:cNvSpPr/>
          <p:nvPr/>
        </p:nvSpPr>
        <p:spPr>
          <a:xfrm>
            <a:off x="3850588" y="9430250"/>
            <a:ext cx="2944946" cy="4971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C59D03A-0392-4609-AD1F-55BDB78F7401}" type="slidenum">
              <a:rPr lang="es-E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2</a:t>
            </a:fld>
            <a:endParaRPr lang="es-E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79768" y="4778056"/>
            <a:ext cx="5437426" cy="39083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57200" indent="-227880"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NURIA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237" name="CustomShape 3"/>
          <p:cNvSpPr/>
          <p:nvPr/>
        </p:nvSpPr>
        <p:spPr>
          <a:xfrm>
            <a:off x="3850588" y="9430250"/>
            <a:ext cx="2944946" cy="4971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5B8073A-EAAE-4FBF-BB96-24BC8FE9F403}" type="slidenum">
              <a:rPr lang="es-E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3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5865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679768" y="4778056"/>
            <a:ext cx="5437426" cy="39083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57200" indent="-227880"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NURIA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234" name="CustomShape 3"/>
          <p:cNvSpPr/>
          <p:nvPr/>
        </p:nvSpPr>
        <p:spPr>
          <a:xfrm>
            <a:off x="3850588" y="9430250"/>
            <a:ext cx="2944946" cy="4971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196AAC6-97D4-41FC-9D13-D0F2E53A015A}" type="slidenum">
              <a:rPr lang="es-E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4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1917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679768" y="4778056"/>
            <a:ext cx="5437426" cy="39083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57200" indent="-227880"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NURIA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243" name="CustomShape 3"/>
          <p:cNvSpPr/>
          <p:nvPr/>
        </p:nvSpPr>
        <p:spPr>
          <a:xfrm>
            <a:off x="3850588" y="9430250"/>
            <a:ext cx="2944946" cy="4971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9D7C2B2-C569-40EA-B1B3-38A559D2E888}" type="slidenum">
              <a:rPr lang="es-E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5</a:t>
            </a:fld>
            <a:endParaRPr lang="es-E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679768" y="4778056"/>
            <a:ext cx="5437426" cy="39083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57200" indent="-227880"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NURIA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228" name="CustomShape 3"/>
          <p:cNvSpPr/>
          <p:nvPr/>
        </p:nvSpPr>
        <p:spPr>
          <a:xfrm>
            <a:off x="3850588" y="9430250"/>
            <a:ext cx="2944946" cy="4971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985E46B-0F59-4563-AAA3-2F104161A5E4}" type="slidenum">
              <a:rPr lang="es-E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6</a:t>
            </a:fld>
            <a:endParaRPr lang="es-E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79768" y="4778056"/>
            <a:ext cx="5437426" cy="39083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57200" indent="-227880"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NURIA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3850588" y="9430250"/>
            <a:ext cx="2944946" cy="4971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D6703C43-72A8-486A-8E5B-2595F48F0628}" type="slidenum">
              <a:rPr lang="es-E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7</a:t>
            </a:fld>
            <a:endParaRPr lang="es-E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679768" y="4778056"/>
            <a:ext cx="5437426" cy="39083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57200" indent="-227880"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NURIA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246" name="CustomShape 3"/>
          <p:cNvSpPr/>
          <p:nvPr/>
        </p:nvSpPr>
        <p:spPr>
          <a:xfrm>
            <a:off x="3850588" y="9430250"/>
            <a:ext cx="2944946" cy="4971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EFE53D0-3F60-4C39-98A5-16CA8DB1616B}" type="slidenum">
              <a:rPr lang="es-E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8</a:t>
            </a:fld>
            <a:endParaRPr lang="es-E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679768" y="4778056"/>
            <a:ext cx="5437426" cy="39083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57200" indent="-227880"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NURIA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246" name="CustomShape 3"/>
          <p:cNvSpPr/>
          <p:nvPr/>
        </p:nvSpPr>
        <p:spPr>
          <a:xfrm>
            <a:off x="3850588" y="9430250"/>
            <a:ext cx="2944946" cy="4971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EFE53D0-3F60-4C39-98A5-16CA8DB1616B}" type="slidenum">
              <a:rPr lang="es-E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9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4394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1523880" y="1743120"/>
            <a:ext cx="914328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1523880" y="1743120"/>
            <a:ext cx="914328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1523880" y="1743120"/>
            <a:ext cx="914328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1523880" y="1743120"/>
            <a:ext cx="914328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523880" y="1743120"/>
            <a:ext cx="914328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es-ES" sz="18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ES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es-ES" sz="18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ES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ES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0" y="6228000"/>
            <a:ext cx="12191400" cy="641880"/>
          </a:xfrm>
          <a:prstGeom prst="rect">
            <a:avLst/>
          </a:prstGeom>
          <a:solidFill>
            <a:srgbClr val="1F3864"/>
          </a:solidFill>
          <a:ln w="12600">
            <a:solidFill>
              <a:schemeClr val="dk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2"/>
          <p:cNvSpPr/>
          <p:nvPr/>
        </p:nvSpPr>
        <p:spPr>
          <a:xfrm>
            <a:off x="534960" y="1368000"/>
            <a:ext cx="11200680" cy="23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ES" sz="4800" b="1" strike="noStrike" spc="-1">
                <a:solidFill>
                  <a:srgbClr val="1F3864"/>
                </a:solidFill>
                <a:latin typeface="Arial"/>
                <a:ea typeface="Calibri"/>
              </a:rPr>
              <a:t>REFORMA DE LA SALUD PÚBLICA EN LA COMUNIDAD AUTÓNOMA </a:t>
            </a:r>
            <a:r>
              <a:t/>
            </a:r>
            <a:br/>
            <a:r>
              <a:rPr lang="es-ES" sz="4800" b="1" strike="noStrike" spc="-1">
                <a:solidFill>
                  <a:srgbClr val="1F3864"/>
                </a:solidFill>
                <a:latin typeface="Arial"/>
                <a:ea typeface="Calibri"/>
              </a:rPr>
              <a:t>DE ARAGÓN</a:t>
            </a:r>
            <a:endParaRPr lang="es-ES" sz="4800" b="0" strike="noStrike" spc="-1">
              <a:latin typeface="Arial"/>
            </a:endParaRPr>
          </a:p>
        </p:txBody>
      </p:sp>
      <p:pic>
        <p:nvPicPr>
          <p:cNvPr id="198" name="Imagen 2"/>
          <p:cNvPicPr/>
          <p:nvPr/>
        </p:nvPicPr>
        <p:blipFill>
          <a:blip r:embed="rId3"/>
          <a:stretch/>
        </p:blipFill>
        <p:spPr>
          <a:xfrm>
            <a:off x="8991000" y="4824000"/>
            <a:ext cx="2604960" cy="1268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185040" y="2072160"/>
            <a:ext cx="2478600" cy="15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ES" sz="3200" b="1" strike="noStrike" spc="-1">
                <a:solidFill>
                  <a:srgbClr val="2F5597"/>
                </a:solidFill>
                <a:latin typeface="Calibri"/>
                <a:ea typeface="Calibri"/>
              </a:rPr>
              <a:t>¿CUÁL HA SIDO EL PROCESO PARA LLEGAR A ESTA DECISIÓN?</a:t>
            </a:r>
            <a:endParaRPr lang="es-ES" sz="3200" b="0" strike="noStrike" spc="-1"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2664000" y="41040"/>
            <a:ext cx="9527760" cy="665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1800" b="0" strike="noStrike" spc="-1">
              <a:latin typeface="Arial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1800" b="0" strike="noStrike" spc="-1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2664000" y="41040"/>
            <a:ext cx="9527760" cy="665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1800" b="0" strike="noStrike" spc="-1" dirty="0">
              <a:latin typeface="Arial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Contando con el apoyo de la Fundación Gaspar Casal, se ha realizado un</a:t>
            </a:r>
            <a:r>
              <a:rPr lang="es-ES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análisis comparado de los modelos de reforma emprendidos por las demás Comunidades Autónomas</a:t>
            </a: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finalizado en mayo de 2025:</a:t>
            </a: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Se han identificado los distintos modelos de reforma: </a:t>
            </a: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	* Integración dentro del organismo asistencial </a:t>
            </a:r>
            <a:r>
              <a:rPr lang="es-ES" sz="22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(Extremadura, Andalucía de forma parcial)</a:t>
            </a: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* Creación de un organismo público, de forma completa o bien con soluciones mixtas </a:t>
            </a:r>
            <a:r>
              <a:rPr lang="es-ES" sz="22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(Navarra, Cataluña, Asturias, Galicia, Euskadi, Madrid - proceso revertido, se vuelve a plantear- )</a:t>
            </a: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Se han analizado en profundidad las reformas de Cataluña, Navarra, País Vasco y Andalucía</a:t>
            </a: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Se han analizado sus procesos, sus logros y problemas, y los aspectos de cada una de estas experiencias de reforma que pueden tener éxito en Aragón.</a:t>
            </a: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2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185040" y="2072160"/>
            <a:ext cx="2478600" cy="15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ES" sz="3200" b="1" strike="noStrike" spc="-1" dirty="0" smtClean="0">
                <a:solidFill>
                  <a:srgbClr val="2F5597"/>
                </a:solidFill>
                <a:latin typeface="Calibri"/>
                <a:ea typeface="Calibri"/>
              </a:rPr>
              <a:t>¿</a:t>
            </a:r>
            <a:r>
              <a:rPr lang="es-ES" sz="3200" b="1" spc="-1" dirty="0" smtClean="0">
                <a:solidFill>
                  <a:srgbClr val="2F5597"/>
                </a:solidFill>
                <a:latin typeface="Calibri"/>
                <a:ea typeface="Calibri"/>
              </a:rPr>
              <a:t>CUÁL ES EL PROCESO A PARTIR DE AHORA</a:t>
            </a:r>
            <a:r>
              <a:rPr lang="es-ES" sz="3200" b="1" strike="noStrike" spc="-1" dirty="0" smtClean="0">
                <a:solidFill>
                  <a:srgbClr val="2F5597"/>
                </a:solidFill>
                <a:latin typeface="Calibri"/>
                <a:ea typeface="Calibri"/>
              </a:rPr>
              <a:t>?</a:t>
            </a:r>
            <a:endParaRPr lang="es-ES" sz="3200" b="0" strike="noStrike" spc="-1" dirty="0"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2664000" y="41040"/>
            <a:ext cx="9527760" cy="665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1800" b="0" strike="noStrike" spc="-1">
              <a:latin typeface="Arial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1800" b="0" strike="noStrike" spc="-1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2664000" y="41040"/>
            <a:ext cx="9527760" cy="665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5500"/>
          </a:bodyPr>
          <a:lstStyle/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18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r>
              <a:rPr lang="es-ES" sz="2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	La </a:t>
            </a:r>
            <a:r>
              <a:rPr lang="es-ES" sz="2200" b="1" strike="noStrike" spc="-1" dirty="0">
                <a:solidFill>
                  <a:schemeClr val="accent1">
                    <a:lumMod val="75000"/>
                  </a:schemeClr>
                </a:solidFill>
                <a:latin typeface="Arial"/>
                <a:ea typeface="DejaVu Sans"/>
              </a:rPr>
              <a:t>segunda fase </a:t>
            </a:r>
            <a:r>
              <a:rPr lang="es-ES" sz="22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DejaVu Sans"/>
              </a:rPr>
              <a:t>del proceso de participación </a:t>
            </a:r>
            <a:r>
              <a:rPr lang="es-ES" sz="22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de nuestros profesionales (proceso </a:t>
            </a:r>
            <a:r>
              <a:rPr lang="es-ES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de </a:t>
            </a:r>
            <a:r>
              <a:rPr lang="es-ES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co</a:t>
            </a:r>
            <a:r>
              <a:rPr lang="es-ES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-creación) ha comenzado en junio,</a:t>
            </a: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con talleres de trabajo para recoger propuestas </a:t>
            </a:r>
            <a:r>
              <a:rPr lang="es-ES" sz="2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sobre:</a:t>
            </a:r>
          </a:p>
          <a:p>
            <a:pPr marL="457200" indent="-227880">
              <a:lnSpc>
                <a:spcPct val="100000"/>
              </a:lnSpc>
            </a:pPr>
            <a:endParaRPr lang="es-ES" sz="22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1029420" lvl="1" indent="-342900">
              <a:buFontTx/>
              <a:buChar char="-"/>
            </a:pPr>
            <a:r>
              <a:rPr lang="es-ES" sz="21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La </a:t>
            </a:r>
            <a:r>
              <a:rPr lang="es-ES" sz="21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implantación </a:t>
            </a:r>
            <a:r>
              <a:rPr lang="es-ES" sz="21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territorial</a:t>
            </a:r>
            <a:r>
              <a:rPr lang="es-ES" sz="21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: está pendiente desarrollar la Ley 5/2014 de Salud Pública de Aragón</a:t>
            </a:r>
          </a:p>
          <a:p>
            <a:pPr marL="686520" lvl="1"/>
            <a:endParaRPr lang="es-ES" sz="2100" b="0" strike="noStrike" spc="-1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1029420" lvl="1" indent="-342900">
              <a:buFontTx/>
              <a:buChar char="-"/>
            </a:pPr>
            <a:r>
              <a:rPr lang="es-ES" sz="2100" spc="-1" dirty="0" smtClean="0">
                <a:solidFill>
                  <a:srgbClr val="000000"/>
                </a:solidFill>
                <a:latin typeface="Arial"/>
                <a:ea typeface="DejaVu Sans"/>
              </a:rPr>
              <a:t>Los</a:t>
            </a:r>
            <a:r>
              <a:rPr lang="es-ES" sz="21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s-ES" sz="21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retos de </a:t>
            </a:r>
            <a:r>
              <a:rPr lang="es-ES" sz="21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futuro</a:t>
            </a:r>
            <a:r>
              <a:rPr lang="es-ES" sz="21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: el más destacado es el de las resistencias antibióticas, seguido de la promoción de hábitos saludables y el cambio climático y la globalización, con la aparición de enfermedades emergentes, vectores, etc.</a:t>
            </a:r>
          </a:p>
          <a:p>
            <a:pPr marL="686520" lvl="1"/>
            <a:endParaRPr lang="es-ES" sz="2100" b="0" strike="noStrike" spc="-1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1029420" lvl="1" indent="-342900">
              <a:buFontTx/>
              <a:buChar char="-"/>
            </a:pPr>
            <a:r>
              <a:rPr lang="es-ES" sz="2100" spc="-1" dirty="0" smtClean="0">
                <a:solidFill>
                  <a:srgbClr val="000000"/>
                </a:solidFill>
                <a:latin typeface="Arial"/>
                <a:ea typeface="DejaVu Sans"/>
              </a:rPr>
              <a:t>Las</a:t>
            </a:r>
            <a:r>
              <a:rPr lang="es-ES" sz="21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s-ES" sz="21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competencias </a:t>
            </a:r>
            <a:r>
              <a:rPr lang="es-ES" sz="21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profesionales: </a:t>
            </a:r>
            <a:r>
              <a:rPr lang="es-ES" sz="210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capacitación, formación…</a:t>
            </a:r>
            <a:endParaRPr lang="es-ES" sz="210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r>
              <a:rPr lang="es-ES" sz="2200" spc="-1" dirty="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lang="es-ES" sz="2500" b="0" strike="noStrike" spc="-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DejaVu Sans"/>
              </a:rPr>
              <a:t>Además </a:t>
            </a:r>
            <a:r>
              <a:rPr lang="es-ES" sz="2500" b="0" strike="noStrike" spc="-1" dirty="0">
                <a:solidFill>
                  <a:schemeClr val="accent1">
                    <a:lumMod val="75000"/>
                  </a:schemeClr>
                </a:solidFill>
                <a:latin typeface="Arial"/>
                <a:ea typeface="DejaVu Sans"/>
              </a:rPr>
              <a:t>de </a:t>
            </a:r>
            <a:r>
              <a:rPr lang="es-ES" sz="2500" b="0" strike="noStrike" spc="-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DejaVu Sans"/>
              </a:rPr>
              <a:t>la </a:t>
            </a:r>
            <a:r>
              <a:rPr lang="es-ES" sz="25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DejaVu Sans"/>
              </a:rPr>
              <a:t>consulta previa que comienza hoy</a:t>
            </a:r>
            <a:r>
              <a:rPr lang="es-ES" sz="2500" b="0" strike="noStrike" spc="-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DejaVu Sans"/>
              </a:rPr>
              <a:t>, </a:t>
            </a:r>
            <a:r>
              <a:rPr lang="es-ES" sz="2500" b="0" strike="noStrike" spc="-1" dirty="0">
                <a:solidFill>
                  <a:schemeClr val="accent1">
                    <a:lumMod val="75000"/>
                  </a:schemeClr>
                </a:solidFill>
                <a:latin typeface="Arial"/>
                <a:ea typeface="DejaVu Sans"/>
              </a:rPr>
              <a:t>el anteproyecto de Ley </a:t>
            </a:r>
            <a:r>
              <a:rPr lang="es-ES" sz="2500" b="0" strike="noStrike" spc="-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DejaVu Sans"/>
              </a:rPr>
              <a:t>durante su tramitación se </a:t>
            </a:r>
            <a:r>
              <a:rPr lang="es-ES" sz="2500" b="0" strike="noStrike" spc="-1" dirty="0">
                <a:solidFill>
                  <a:schemeClr val="accent1">
                    <a:lumMod val="75000"/>
                  </a:schemeClr>
                </a:solidFill>
                <a:latin typeface="Arial"/>
                <a:ea typeface="DejaVu Sans"/>
              </a:rPr>
              <a:t>someterá a un </a:t>
            </a:r>
            <a:r>
              <a:rPr lang="es-ES" sz="2500" b="1" strike="noStrike" spc="-1" dirty="0">
                <a:solidFill>
                  <a:schemeClr val="accent1">
                    <a:lumMod val="75000"/>
                  </a:schemeClr>
                </a:solidFill>
                <a:latin typeface="Arial"/>
                <a:ea typeface="DejaVu Sans"/>
              </a:rPr>
              <a:t>proceso de participación </a:t>
            </a:r>
            <a:r>
              <a:rPr lang="es-ES" sz="25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DejaVu Sans"/>
              </a:rPr>
              <a:t>externa </a:t>
            </a:r>
            <a:r>
              <a:rPr lang="es-ES" sz="2500" b="0" strike="noStrike" spc="-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DejaVu Sans"/>
              </a:rPr>
              <a:t>abierto </a:t>
            </a:r>
            <a:r>
              <a:rPr lang="es-ES" sz="2500" b="0" strike="noStrike" spc="-1" dirty="0">
                <a:solidFill>
                  <a:schemeClr val="accent1">
                    <a:lumMod val="75000"/>
                  </a:schemeClr>
                </a:solidFill>
                <a:latin typeface="Arial"/>
                <a:ea typeface="DejaVu Sans"/>
              </a:rPr>
              <a:t>a </a:t>
            </a:r>
            <a:r>
              <a:rPr lang="es-ES" sz="2500" spc="-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DejaVu Sans"/>
              </a:rPr>
              <a:t>la sociedad.</a:t>
            </a:r>
            <a:endParaRPr lang="es-ES" sz="25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5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975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0" y="6228000"/>
            <a:ext cx="12191400" cy="641880"/>
          </a:xfrm>
          <a:prstGeom prst="rect">
            <a:avLst/>
          </a:prstGeom>
          <a:solidFill>
            <a:srgbClr val="1F3864"/>
          </a:solidFill>
          <a:ln w="12600">
            <a:solidFill>
              <a:schemeClr val="dk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2"/>
          <p:cNvSpPr/>
          <p:nvPr/>
        </p:nvSpPr>
        <p:spPr>
          <a:xfrm>
            <a:off x="495360" y="5708965"/>
            <a:ext cx="11200680" cy="10380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endParaRPr lang="es-ES" sz="18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endParaRPr lang="es-ES" sz="18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endParaRPr lang="es-ES" sz="18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endParaRPr lang="es-ES" sz="18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endParaRPr lang="es-ES" sz="18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endParaRPr lang="es-ES" sz="18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endParaRPr lang="es-ES" sz="18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endParaRPr lang="es-ES" sz="18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s-ES" sz="2800" b="1" spc="-1" dirty="0" smtClean="0">
                <a:solidFill>
                  <a:srgbClr val="C00000"/>
                </a:solidFill>
                <a:latin typeface="Calibri"/>
              </a:rPr>
              <a:t>Consulta previa en el portal del Gobierno de Aragón, </a:t>
            </a:r>
          </a:p>
          <a:p>
            <a:pPr algn="ctr">
              <a:lnSpc>
                <a:spcPct val="90000"/>
              </a:lnSpc>
            </a:pPr>
            <a:r>
              <a:rPr lang="es-ES" sz="2800" b="1" spc="-1" dirty="0" smtClean="0">
                <a:solidFill>
                  <a:srgbClr val="C00000"/>
                </a:solidFill>
                <a:latin typeface="Calibri"/>
              </a:rPr>
              <a:t>en transparencia, por 30 días</a:t>
            </a:r>
            <a:endParaRPr lang="es-ES" sz="2800" b="1" strike="noStrike" spc="-1" dirty="0">
              <a:solidFill>
                <a:srgbClr val="C00000"/>
              </a:solidFill>
              <a:latin typeface="Arial"/>
            </a:endParaRPr>
          </a:p>
          <a:p>
            <a:pPr algn="ctr">
              <a:lnSpc>
                <a:spcPct val="90000"/>
              </a:lnSpc>
            </a:pPr>
            <a:endParaRPr lang="es-ES" sz="48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s-ES" sz="4800" b="1" spc="-1" dirty="0" smtClean="0">
                <a:solidFill>
                  <a:srgbClr val="1F3864"/>
                </a:solidFill>
                <a:latin typeface="Arial"/>
                <a:ea typeface="Calibri"/>
              </a:rPr>
              <a:t>LEY DE R</a:t>
            </a:r>
            <a:r>
              <a:rPr lang="es-ES" sz="4800" b="1" strike="noStrike" spc="-1" dirty="0" smtClean="0">
                <a:solidFill>
                  <a:srgbClr val="1F3864"/>
                </a:solidFill>
                <a:latin typeface="Arial"/>
                <a:ea typeface="Calibri"/>
              </a:rPr>
              <a:t>EFORMA </a:t>
            </a:r>
            <a:r>
              <a:rPr lang="es-ES" sz="4800" b="1" strike="noStrike" spc="-1" dirty="0">
                <a:solidFill>
                  <a:srgbClr val="1F3864"/>
                </a:solidFill>
                <a:latin typeface="Arial"/>
                <a:ea typeface="Calibri"/>
              </a:rPr>
              <a:t>DE </a:t>
            </a:r>
            <a:r>
              <a:rPr lang="es-ES" sz="4800" b="1" strike="noStrike" spc="-1" dirty="0" smtClean="0">
                <a:solidFill>
                  <a:srgbClr val="1F3864"/>
                </a:solidFill>
                <a:latin typeface="Arial"/>
                <a:ea typeface="Calibri"/>
              </a:rPr>
              <a:t>LOS SERVICIOS DE </a:t>
            </a:r>
            <a:r>
              <a:rPr lang="es-ES" sz="4800" b="1" strike="noStrike" spc="-1" dirty="0">
                <a:solidFill>
                  <a:srgbClr val="1F3864"/>
                </a:solidFill>
                <a:latin typeface="Arial"/>
                <a:ea typeface="Calibri"/>
              </a:rPr>
              <a:t>SALUD PÚBLICA EN LA COMUNIDAD AUTÓNOMA </a:t>
            </a:r>
            <a:r>
              <a:rPr dirty="0"/>
              <a:t/>
            </a:r>
            <a:br>
              <a:rPr dirty="0"/>
            </a:br>
            <a:r>
              <a:rPr lang="es-ES" sz="4800" b="1" strike="noStrike" spc="-1" dirty="0">
                <a:solidFill>
                  <a:srgbClr val="1F3864"/>
                </a:solidFill>
                <a:latin typeface="Arial"/>
                <a:ea typeface="Calibri"/>
              </a:rPr>
              <a:t>DE </a:t>
            </a:r>
            <a:r>
              <a:rPr lang="es-ES" sz="4800" b="1" strike="noStrike" spc="-1" dirty="0" smtClean="0">
                <a:solidFill>
                  <a:srgbClr val="1F3864"/>
                </a:solidFill>
                <a:latin typeface="Arial"/>
                <a:ea typeface="Calibri"/>
              </a:rPr>
              <a:t>ARAGÓN</a:t>
            </a:r>
          </a:p>
          <a:p>
            <a:pPr algn="ctr">
              <a:lnSpc>
                <a:spcPct val="90000"/>
              </a:lnSpc>
            </a:pPr>
            <a:endParaRPr lang="es-ES" sz="48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endParaRPr lang="es-ES" sz="4800" spc="-1" dirty="0">
              <a:solidFill>
                <a:srgbClr val="1F3864"/>
              </a:solidFill>
              <a:latin typeface="Arial"/>
            </a:endParaRPr>
          </a:p>
          <a:p>
            <a:pPr algn="ctr">
              <a:lnSpc>
                <a:spcPct val="90000"/>
              </a:lnSpc>
            </a:pPr>
            <a:endParaRPr lang="es-ES" sz="2800" b="1" spc="-1" dirty="0">
              <a:solidFill>
                <a:srgbClr val="1F3864"/>
              </a:solidFill>
              <a:latin typeface="Calibri"/>
            </a:endParaRPr>
          </a:p>
        </p:txBody>
      </p:sp>
      <p:pic>
        <p:nvPicPr>
          <p:cNvPr id="223" name="Imagen 2"/>
          <p:cNvPicPr/>
          <p:nvPr/>
        </p:nvPicPr>
        <p:blipFill>
          <a:blip r:embed="rId2"/>
          <a:stretch/>
        </p:blipFill>
        <p:spPr>
          <a:xfrm>
            <a:off x="8695440" y="4680000"/>
            <a:ext cx="2900520" cy="141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185400" y="2725303"/>
            <a:ext cx="2478600" cy="15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ES" sz="3200" b="1" strike="noStrike" spc="-1" dirty="0" smtClean="0">
                <a:solidFill>
                  <a:srgbClr val="2F5597"/>
                </a:solidFill>
                <a:latin typeface="Calibri"/>
                <a:ea typeface="Calibri"/>
              </a:rPr>
              <a:t>¿PARA QUÉ SE PROPONE ESTA REFORMA DE LA SALUD PÚBLICA?</a:t>
            </a:r>
            <a:endParaRPr lang="es-ES" sz="3200" b="0" strike="noStrike" spc="-1" dirty="0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2664000" y="41040"/>
            <a:ext cx="9527760" cy="665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1500" lnSpcReduction="10000"/>
          </a:bodyPr>
          <a:lstStyle/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r>
              <a:rPr lang="es-E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s-ES" sz="18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r>
              <a:rPr lang="es-ES" sz="220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1) </a:t>
            </a:r>
            <a:r>
              <a:rPr lang="es-ES" sz="22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Anticiparse </a:t>
            </a:r>
            <a:r>
              <a:rPr lang="es-ES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a los nuevos riesgos para la </a:t>
            </a:r>
            <a:r>
              <a:rPr lang="es-ES" sz="22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salud</a:t>
            </a: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r>
              <a:rPr lang="es-ES" sz="2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2) Trabajar </a:t>
            </a: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con el enfoque de</a:t>
            </a:r>
            <a:r>
              <a:rPr lang="es-ES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Salud Global (“</a:t>
            </a:r>
            <a:r>
              <a:rPr lang="es-ES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One</a:t>
            </a:r>
            <a:r>
              <a:rPr lang="es-ES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s-ES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Health</a:t>
            </a:r>
            <a:r>
              <a:rPr lang="es-ES" sz="22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”) y con</a:t>
            </a:r>
            <a:r>
              <a:rPr lang="es-ES" sz="2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s-ES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enfoque </a:t>
            </a:r>
            <a:r>
              <a:rPr lang="es-ES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salutogénico</a:t>
            </a: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(generador de salud)</a:t>
            </a: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r>
              <a:rPr lang="es-ES" sz="2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3) Mejorar </a:t>
            </a: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sistemas de </a:t>
            </a:r>
            <a:r>
              <a:rPr lang="es-ES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vigilancia y respuesta rápida frente a alertas y emergencias de salud pública,</a:t>
            </a: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con capacidad anticipatoria.</a:t>
            </a: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r>
              <a:rPr lang="es-ES" sz="2200" spc="-1" dirty="0">
                <a:solidFill>
                  <a:srgbClr val="000000"/>
                </a:solidFill>
                <a:latin typeface="Arial"/>
                <a:ea typeface="DejaVu Sans"/>
              </a:rPr>
              <a:t>4</a:t>
            </a:r>
            <a:r>
              <a:rPr lang="es-ES" sz="2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) Prestar </a:t>
            </a: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más atención a los</a:t>
            </a:r>
            <a:r>
              <a:rPr lang="es-ES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determinantes sociales de la salud y a la prevención </a:t>
            </a: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(que ahorra carga de enfermedad y costes asistenciales)</a:t>
            </a: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r>
              <a:rPr lang="es-ES" sz="2200" spc="-1" dirty="0">
                <a:solidFill>
                  <a:srgbClr val="000000"/>
                </a:solidFill>
                <a:latin typeface="Arial"/>
                <a:ea typeface="DejaVu Sans"/>
              </a:rPr>
              <a:t>5</a:t>
            </a:r>
            <a:r>
              <a:rPr lang="es-ES" sz="2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) Mejor </a:t>
            </a: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coordinación</a:t>
            </a:r>
            <a:r>
              <a:rPr lang="es-ES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Salud Pública-Asistencia Sanitaria-Centros </a:t>
            </a:r>
            <a:r>
              <a:rPr lang="es-ES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sociosanitarios</a:t>
            </a: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r>
              <a:rPr lang="es-ES" sz="2200" spc="-1" dirty="0">
                <a:solidFill>
                  <a:srgbClr val="000000"/>
                </a:solidFill>
                <a:latin typeface="Arial"/>
                <a:ea typeface="DejaVu Sans"/>
              </a:rPr>
              <a:t>6</a:t>
            </a:r>
            <a:r>
              <a:rPr lang="es-ES" sz="2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) Mejora </a:t>
            </a: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continua en</a:t>
            </a:r>
            <a:r>
              <a:rPr lang="es-ES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calidad y solvencia científico-técnica</a:t>
            </a: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r>
              <a:rPr lang="es-ES" sz="2200" spc="-1" dirty="0">
                <a:solidFill>
                  <a:srgbClr val="000000"/>
                </a:solidFill>
                <a:latin typeface="Arial"/>
                <a:ea typeface="DejaVu Sans"/>
              </a:rPr>
              <a:t>7</a:t>
            </a:r>
            <a:r>
              <a:rPr lang="es-ES" sz="220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) </a:t>
            </a:r>
            <a:r>
              <a:rPr lang="es-ES" sz="22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Reforzar </a:t>
            </a:r>
            <a:r>
              <a:rPr lang="es-ES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el marco legal y reforzar la organización</a:t>
            </a: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r>
              <a:rPr lang="es-ES" sz="2200" spc="-1" dirty="0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r>
              <a:rPr lang="es-ES" sz="220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) </a:t>
            </a:r>
            <a:r>
              <a:rPr lang="es-ES" sz="22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Atraer </a:t>
            </a:r>
            <a:r>
              <a:rPr lang="es-ES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y retener el talento de los profesionales de la Salud Pública, incorporar a otras profesiones y especialidades, sanitarias y no </a:t>
            </a:r>
            <a:r>
              <a:rPr lang="es-ES" sz="22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sanitarias</a:t>
            </a: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2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211166" y="3195566"/>
            <a:ext cx="2478600" cy="15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ES" sz="3200" b="1" strike="noStrike" spc="-1" dirty="0">
                <a:solidFill>
                  <a:srgbClr val="2F5597"/>
                </a:solidFill>
                <a:latin typeface="Calibri"/>
                <a:ea typeface="Calibri"/>
              </a:rPr>
              <a:t>¿CÓMO SE VA A REFORMAR LA SALUD PÚBLICA EN ARAGÓN?</a:t>
            </a:r>
            <a:endParaRPr lang="es-ES" sz="3200" b="0" strike="noStrike" spc="-1" dirty="0"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2160000" y="41040"/>
            <a:ext cx="10032120" cy="665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8000"/>
          </a:bodyPr>
          <a:lstStyle/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18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r>
              <a:rPr lang="es-ES" sz="2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Con la </a:t>
            </a:r>
            <a:r>
              <a:rPr lang="es-ES" sz="22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TRANSFORMACIÓN DE LA ACTUAL DIRECCIÓN GENERAL de </a:t>
            </a:r>
            <a:r>
              <a:rPr lang="es-ES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Salud Pública en un </a:t>
            </a:r>
            <a:r>
              <a:rPr lang="es-ES" sz="22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ORGANISMO PÚBLICO: EL </a:t>
            </a:r>
            <a:r>
              <a:rPr lang="es-ES" sz="22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INSTITUTO DE SALUD PÚBLICA DE ARAGÓN</a:t>
            </a:r>
          </a:p>
          <a:p>
            <a:pPr marL="457200" indent="-227880">
              <a:lnSpc>
                <a:spcPct val="100000"/>
              </a:lnSpc>
            </a:pPr>
            <a:endParaRPr lang="es-ES" sz="2200" b="1" spc="-1" dirty="0">
              <a:solidFill>
                <a:srgbClr val="0070C0"/>
              </a:solidFill>
              <a:latin typeface="Arial"/>
              <a:ea typeface="DejaVu Sans"/>
            </a:endParaRPr>
          </a:p>
          <a:p>
            <a:pPr marL="457200" indent="-227880">
              <a:lnSpc>
                <a:spcPct val="100000"/>
              </a:lnSpc>
            </a:pPr>
            <a:endParaRPr lang="es-ES" sz="2200" spc="-1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457200" indent="-227880">
              <a:lnSpc>
                <a:spcPct val="100000"/>
              </a:lnSpc>
            </a:pPr>
            <a:r>
              <a:rPr lang="es-ES" sz="2200" spc="-1" dirty="0" smtClean="0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r>
              <a:rPr lang="es-ES" sz="2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e </a:t>
            </a: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incorporará todo su personal actual, para lograr una estructura reforzada y acorde a la realidad del siglo XXI:</a:t>
            </a: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r>
              <a:rPr lang="es-ES" sz="2000" b="0" i="1" strike="noStrike" spc="-1" dirty="0">
                <a:solidFill>
                  <a:srgbClr val="2F5597"/>
                </a:solidFill>
                <a:latin typeface="Arial"/>
                <a:ea typeface="DejaVu Sans"/>
              </a:rPr>
              <a:t>- Con identidad propia </a:t>
            </a:r>
            <a:endParaRPr lang="es-ES" sz="20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r>
              <a:rPr lang="es-ES" sz="2000" b="0" i="1" strike="noStrike" spc="-1" dirty="0">
                <a:solidFill>
                  <a:srgbClr val="2F5597"/>
                </a:solidFill>
                <a:latin typeface="Arial"/>
                <a:ea typeface="DejaVu Sans"/>
              </a:rPr>
              <a:t>- Con flexibilidad para respuesta rápida ante crisis</a:t>
            </a:r>
            <a:endParaRPr lang="es-ES" sz="20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r>
              <a:rPr lang="es-ES" sz="2000" b="0" i="1" strike="noStrike" spc="-1" dirty="0">
                <a:solidFill>
                  <a:srgbClr val="2F5597"/>
                </a:solidFill>
                <a:latin typeface="Arial"/>
                <a:ea typeface="DejaVu Sans"/>
              </a:rPr>
              <a:t>- Con autonomía de gestión</a:t>
            </a:r>
            <a:endParaRPr lang="es-ES" sz="20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000" b="0" strike="noStrike" spc="-1" dirty="0">
              <a:latin typeface="Arial"/>
            </a:endParaRPr>
          </a:p>
          <a:p>
            <a:pPr marL="457200" indent="-227880"/>
            <a:endParaRPr lang="es-ES" sz="2200" spc="-1" dirty="0" smtClean="0">
              <a:solidFill>
                <a:srgbClr val="000000"/>
              </a:solidFill>
            </a:endParaRPr>
          </a:p>
          <a:p>
            <a:pPr marL="457200" indent="-227880"/>
            <a:r>
              <a:rPr lang="es-ES" sz="2200" spc="-1" dirty="0" smtClean="0">
                <a:solidFill>
                  <a:srgbClr val="000000"/>
                </a:solidFill>
              </a:rPr>
              <a:t>La transformación se realizará mediante la próxima </a:t>
            </a:r>
            <a:r>
              <a:rPr lang="es-ES" sz="2200" b="1" spc="-1" dirty="0" smtClean="0">
                <a:solidFill>
                  <a:srgbClr val="000000"/>
                </a:solidFill>
              </a:rPr>
              <a:t>Ley </a:t>
            </a:r>
            <a:r>
              <a:rPr lang="es-ES" sz="2200" b="1" spc="-1" dirty="0">
                <a:solidFill>
                  <a:srgbClr val="000000"/>
                </a:solidFill>
              </a:rPr>
              <a:t>de Reforma de los Servicios de Salud Pública de </a:t>
            </a:r>
            <a:r>
              <a:rPr lang="es-ES" sz="2200" b="1" spc="-1" dirty="0" smtClean="0">
                <a:solidFill>
                  <a:srgbClr val="000000"/>
                </a:solidFill>
              </a:rPr>
              <a:t>Aragón </a:t>
            </a:r>
            <a:r>
              <a:rPr lang="es-ES" sz="2200" spc="-1" dirty="0" smtClean="0">
                <a:solidFill>
                  <a:srgbClr val="000000"/>
                </a:solidFill>
              </a:rPr>
              <a:t>que</a:t>
            </a:r>
            <a:r>
              <a:rPr lang="es-ES" sz="2200" b="1" spc="-1" dirty="0" smtClean="0">
                <a:solidFill>
                  <a:srgbClr val="000000"/>
                </a:solidFill>
              </a:rPr>
              <a:t> </a:t>
            </a:r>
            <a:r>
              <a:rPr lang="es-ES" sz="22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inicia </a:t>
            </a:r>
            <a:r>
              <a:rPr lang="es-ES" sz="2200" b="1" spc="-1" dirty="0" smtClean="0">
                <a:solidFill>
                  <a:srgbClr val="0070C0"/>
                </a:solidFill>
                <a:latin typeface="Arial"/>
                <a:ea typeface="DejaVu Sans"/>
              </a:rPr>
              <a:t>hoy </a:t>
            </a:r>
            <a:r>
              <a:rPr lang="es-ES" sz="2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el </a:t>
            </a: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período de </a:t>
            </a:r>
            <a:r>
              <a:rPr lang="es-ES" sz="22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consulta previa (por 30 días)</a:t>
            </a:r>
            <a:endParaRPr lang="es-ES" sz="2200" b="0" strike="noStrike" spc="-1" dirty="0">
              <a:solidFill>
                <a:srgbClr val="0070C0"/>
              </a:solidFill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993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187372" y="1930500"/>
            <a:ext cx="2478960" cy="15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ES" sz="3200" b="1" strike="noStrike" spc="-1" dirty="0" smtClean="0">
                <a:solidFill>
                  <a:srgbClr val="2F5597"/>
                </a:solidFill>
                <a:latin typeface="Calibri"/>
                <a:ea typeface="Calibri"/>
              </a:rPr>
              <a:t>¿</a:t>
            </a:r>
            <a:r>
              <a:rPr lang="es-ES" sz="3200" b="1" spc="-1" dirty="0" smtClean="0">
                <a:solidFill>
                  <a:srgbClr val="2F5597"/>
                </a:solidFill>
                <a:latin typeface="Calibri"/>
                <a:ea typeface="Calibri"/>
              </a:rPr>
              <a:t>POR QUÉ AHORA LA </a:t>
            </a:r>
            <a:r>
              <a:rPr lang="es-ES" sz="3200" b="1" strike="noStrike" spc="-1" dirty="0" smtClean="0">
                <a:solidFill>
                  <a:srgbClr val="2F5597"/>
                </a:solidFill>
                <a:latin typeface="Calibri"/>
                <a:ea typeface="Calibri"/>
              </a:rPr>
              <a:t>REFORMA?</a:t>
            </a:r>
            <a:endParaRPr lang="es-ES" sz="3200" b="0" strike="noStrike" spc="-1" dirty="0"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2520000" y="202680"/>
            <a:ext cx="9262800" cy="665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1800" b="0" strike="noStrike" spc="-1" dirty="0">
              <a:latin typeface="Arial"/>
            </a:endParaRPr>
          </a:p>
          <a:p>
            <a:pPr marL="457200" indent="-227880" algn="just">
              <a:lnSpc>
                <a:spcPct val="90000"/>
              </a:lnSpc>
              <a:spcBef>
                <a:spcPts val="1001"/>
              </a:spcBef>
            </a:pPr>
            <a:endParaRPr lang="es-ES" sz="2200" b="0" strike="noStrike" spc="-1" dirty="0">
              <a:latin typeface="Arial"/>
            </a:endParaRPr>
          </a:p>
          <a:p>
            <a:pPr marL="457200" indent="-227880" algn="just">
              <a:lnSpc>
                <a:spcPct val="90000"/>
              </a:lnSpc>
              <a:spcBef>
                <a:spcPts val="1001"/>
              </a:spcBef>
            </a:pPr>
            <a:r>
              <a:rPr lang="es-ES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endParaRPr lang="es-ES" sz="18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r>
              <a:rPr lang="es-ES" sz="2200" b="1" spc="-1" dirty="0" smtClean="0">
                <a:solidFill>
                  <a:srgbClr val="000000"/>
                </a:solidFill>
                <a:latin typeface="Arial"/>
                <a:ea typeface="DejaVu Sans"/>
              </a:rPr>
              <a:t>La reforma es urgente y debería haberse iniciado hace casi una década. </a:t>
            </a:r>
          </a:p>
          <a:p>
            <a:pPr marL="457200" indent="-227880">
              <a:lnSpc>
                <a:spcPct val="100000"/>
              </a:lnSpc>
            </a:pPr>
            <a:endParaRPr lang="es-ES" sz="2200" b="1" spc="-1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457200" indent="-227880">
              <a:lnSpc>
                <a:spcPct val="100000"/>
              </a:lnSpc>
            </a:pPr>
            <a:r>
              <a:rPr lang="es-ES" sz="2200" b="1" spc="-1" dirty="0" smtClean="0">
                <a:solidFill>
                  <a:srgbClr val="000000"/>
                </a:solidFill>
                <a:latin typeface="Arial"/>
                <a:ea typeface="DejaVu Sans"/>
              </a:rPr>
              <a:t>Hay una hoja de ruta nacional y una agenda de r</a:t>
            </a:r>
            <a:r>
              <a:rPr lang="es-ES" sz="22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eformas</a:t>
            </a:r>
            <a:r>
              <a:rPr lang="es-ES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r>
              <a:rPr lang="es-ES" sz="22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Del </a:t>
            </a:r>
            <a:r>
              <a:rPr lang="es-ES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Estado: </a:t>
            </a:r>
            <a:r>
              <a:rPr lang="es-ES" sz="2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creando la AGENCIA </a:t>
            </a: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ESTATAL DE SALUD </a:t>
            </a:r>
            <a:r>
              <a:rPr lang="es-ES" sz="2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PÚBLICA, que es </a:t>
            </a: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la reforma estatal</a:t>
            </a: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r>
              <a:rPr lang="es-ES" sz="22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De Varias </a:t>
            </a:r>
            <a:r>
              <a:rPr lang="es-ES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CCAA, con mayor o menor grado de avance: </a:t>
            </a: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Andalucía, Asturias, Cataluña, Extremadura, Galicia, Madrid, Navarra, País Vasco. Actualmente se suma </a:t>
            </a:r>
            <a:r>
              <a:rPr lang="es-ES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Aragón </a:t>
            </a: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 estos procesos de reforma.</a:t>
            </a: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193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144000" y="2864160"/>
            <a:ext cx="2478600" cy="15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ES" sz="3200" b="1" strike="noStrike" spc="-1" dirty="0">
                <a:solidFill>
                  <a:srgbClr val="2F5597"/>
                </a:solidFill>
                <a:latin typeface="Calibri"/>
                <a:ea typeface="Calibri"/>
              </a:rPr>
              <a:t>ARAGÓN QUIERE SER  REFERENTE NACIONAL EN SALUD PÚBLICA</a:t>
            </a:r>
            <a:endParaRPr lang="es-ES" sz="3200" b="0" strike="noStrike" spc="-1" dirty="0"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2664000" y="0"/>
            <a:ext cx="9527760" cy="665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r>
              <a:rPr lang="es-E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s-ES" sz="18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r>
              <a:rPr lang="es-ES" sz="220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1º.- </a:t>
            </a:r>
            <a:r>
              <a:rPr lang="es-ES" sz="22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Con </a:t>
            </a:r>
            <a:r>
              <a:rPr lang="es-ES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un ecosistema de Salud Pública puntero, </a:t>
            </a: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contando </a:t>
            </a:r>
            <a:r>
              <a:rPr lang="es-ES" sz="2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con la Administración, el </a:t>
            </a: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ámbito académico e investigador, las sociedades científicas, el clúster de la salud </a:t>
            </a:r>
            <a:r>
              <a:rPr lang="es-ES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AraHealth</a:t>
            </a: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…</a:t>
            </a: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r>
              <a:rPr lang="es-ES" sz="2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2º.- Con </a:t>
            </a: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avances para cumplir la </a:t>
            </a:r>
            <a:r>
              <a:rPr lang="es-ES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“Declaración de Zaragoza”, </a:t>
            </a:r>
            <a:r>
              <a:rPr lang="es-ES" sz="2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firmada por el Estado y las CCAA en 2022 sobre </a:t>
            </a: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la necesidad de reforzar la vigilancia en Salud Pública. </a:t>
            </a:r>
            <a:endParaRPr lang="es-ES" sz="2200" b="0" strike="noStrike" spc="-1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457200" indent="-227880">
              <a:lnSpc>
                <a:spcPct val="100000"/>
              </a:lnSpc>
            </a:pPr>
            <a:endParaRPr lang="es-ES" sz="22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457200" indent="-227880">
              <a:lnSpc>
                <a:spcPct val="100000"/>
              </a:lnSpc>
            </a:pPr>
            <a:r>
              <a:rPr lang="es-ES" sz="22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s-ES" sz="2200" spc="-1" dirty="0" smtClean="0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lang="es-ES" sz="2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Próxima </a:t>
            </a: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reunión de Comisión de Salud </a:t>
            </a:r>
            <a:r>
              <a:rPr lang="es-ES" sz="2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Pública, </a:t>
            </a: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monográfica sobre esta declaración, </a:t>
            </a:r>
            <a:r>
              <a:rPr lang="es-ES" sz="2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en Zaragoza, </a:t>
            </a: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el próximo 27 de junio.</a:t>
            </a: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r>
              <a:rPr lang="es-ES" sz="2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3º.- Con </a:t>
            </a: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la </a:t>
            </a:r>
            <a:r>
              <a:rPr lang="es-ES" sz="2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reforma: transformación de la </a:t>
            </a: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actual Dirección General en el </a:t>
            </a:r>
            <a:r>
              <a:rPr lang="es-ES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Instituto de Salud Pública de Aragón.</a:t>
            </a: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r>
              <a:rPr lang="es-ES" sz="2200" spc="-1" dirty="0" smtClean="0">
                <a:solidFill>
                  <a:srgbClr val="000000"/>
                </a:solidFill>
                <a:latin typeface="Arial"/>
                <a:ea typeface="DejaVu Sans"/>
              </a:rPr>
              <a:t>4º</a:t>
            </a:r>
            <a:r>
              <a:rPr lang="es-ES" sz="2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.- Con </a:t>
            </a: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la </a:t>
            </a:r>
            <a:r>
              <a:rPr lang="es-ES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candidatura a sede de la Agencia Estatal de Salud Pública</a:t>
            </a: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2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144000" y="1730160"/>
            <a:ext cx="6623640" cy="280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ES" sz="4000" b="1" strike="noStrike" spc="-1">
                <a:solidFill>
                  <a:srgbClr val="2F5597"/>
                </a:solidFill>
                <a:latin typeface="Calibri"/>
                <a:ea typeface="Calibri"/>
              </a:rPr>
              <a:t>¿REALMENTE SE CONOCE QUÉ ES LA SALUD PÚBLICA?</a:t>
            </a:r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endParaRPr lang="es-ES" sz="40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es-ES" sz="40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4000" b="1" strike="noStrike" spc="-1">
                <a:solidFill>
                  <a:srgbClr val="2F5597"/>
                </a:solidFill>
                <a:latin typeface="Calibri"/>
                <a:ea typeface="Calibri"/>
              </a:rPr>
              <a:t>A MENUDO SE CONFUNDE CON LA SANIDAD PÚBLICA</a:t>
            </a:r>
            <a:endParaRPr lang="es-ES" sz="4000" b="0" strike="noStrike" spc="-1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7079400" y="-144000"/>
            <a:ext cx="5016240" cy="697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L</a:t>
            </a:r>
            <a:r>
              <a:rPr lang="es-ES" sz="24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a Dirección General de SALUD PÚBLICA trabaja para  proteger, promover y mantener la SALUD de la POBLACIÓN, desde un enfoque colectivo. Presta servicios muy amplios y diversos.</a:t>
            </a:r>
            <a:endParaRPr lang="es-E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La SANIDAD PÚBLICA presta asistencia sanitaria, a través del Servicio Aragonés de Salud, que también trabaja en prevención y en salud comunitaria.</a:t>
            </a:r>
            <a:endParaRPr lang="es-E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Ambas forman parte del SISTEMA SANITARIO y están interconectadas</a:t>
            </a:r>
            <a:endParaRPr lang="es-ES" sz="2400" b="0" strike="noStrike" spc="-1" dirty="0">
              <a:latin typeface="Arial"/>
            </a:endParaRPr>
          </a:p>
        </p:txBody>
      </p:sp>
      <p:pic>
        <p:nvPicPr>
          <p:cNvPr id="201" name="Imagen 200"/>
          <p:cNvPicPr/>
          <p:nvPr/>
        </p:nvPicPr>
        <p:blipFill>
          <a:blip r:embed="rId3"/>
          <a:srcRect r="49544"/>
          <a:stretch/>
        </p:blipFill>
        <p:spPr>
          <a:xfrm>
            <a:off x="2880000" y="4690440"/>
            <a:ext cx="3121920" cy="1933560"/>
          </a:xfrm>
          <a:prstGeom prst="rect">
            <a:avLst/>
          </a:prstGeom>
          <a:ln>
            <a:noFill/>
          </a:ln>
        </p:spPr>
      </p:pic>
      <p:pic>
        <p:nvPicPr>
          <p:cNvPr id="202" name="Imagen 201"/>
          <p:cNvPicPr/>
          <p:nvPr/>
        </p:nvPicPr>
        <p:blipFill>
          <a:blip r:embed="rId4"/>
          <a:srcRect l="8539"/>
          <a:stretch/>
        </p:blipFill>
        <p:spPr>
          <a:xfrm rot="21581400">
            <a:off x="0" y="1588680"/>
            <a:ext cx="1710720" cy="1051920"/>
          </a:xfrm>
          <a:prstGeom prst="rect">
            <a:avLst/>
          </a:prstGeom>
          <a:ln>
            <a:noFill/>
          </a:ln>
        </p:spPr>
      </p:pic>
      <p:pic>
        <p:nvPicPr>
          <p:cNvPr id="203" name="Imagen 202"/>
          <p:cNvPicPr/>
          <p:nvPr/>
        </p:nvPicPr>
        <p:blipFill>
          <a:blip r:embed="rId5"/>
          <a:stretch/>
        </p:blipFill>
        <p:spPr>
          <a:xfrm>
            <a:off x="2776320" y="1514160"/>
            <a:ext cx="2263320" cy="1509480"/>
          </a:xfrm>
          <a:prstGeom prst="rect">
            <a:avLst/>
          </a:prstGeom>
          <a:ln>
            <a:noFill/>
          </a:ln>
        </p:spPr>
      </p:pic>
      <p:pic>
        <p:nvPicPr>
          <p:cNvPr id="204" name="Imagen 203"/>
          <p:cNvPicPr/>
          <p:nvPr/>
        </p:nvPicPr>
        <p:blipFill>
          <a:blip r:embed="rId6"/>
          <a:srcRect l="75734" t="51150" r="7054" b="17365"/>
          <a:stretch/>
        </p:blipFill>
        <p:spPr>
          <a:xfrm>
            <a:off x="1714320" y="1584000"/>
            <a:ext cx="1021320" cy="1051200"/>
          </a:xfrm>
          <a:prstGeom prst="rect">
            <a:avLst/>
          </a:prstGeom>
          <a:ln>
            <a:noFill/>
          </a:ln>
        </p:spPr>
      </p:pic>
      <p:pic>
        <p:nvPicPr>
          <p:cNvPr id="205" name="Imagen 204"/>
          <p:cNvPicPr/>
          <p:nvPr/>
        </p:nvPicPr>
        <p:blipFill>
          <a:blip r:embed="rId7"/>
          <a:srcRect l="19921" t="5361" r="20540" b="10529"/>
          <a:stretch/>
        </p:blipFill>
        <p:spPr>
          <a:xfrm>
            <a:off x="5112000" y="1440000"/>
            <a:ext cx="1871280" cy="1548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144000" y="432000"/>
            <a:ext cx="11807640" cy="61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1500"/>
          </a:bodyPr>
          <a:lstStyle/>
          <a:p>
            <a:pPr marL="6858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800" b="1" strike="noStrike" spc="-1" dirty="0">
                <a:solidFill>
                  <a:srgbClr val="2F5597"/>
                </a:solidFill>
                <a:latin typeface="Arial"/>
                <a:ea typeface="Calibri"/>
              </a:rPr>
              <a:t>SERVICIOS DE SALUD PÚBLICA:</a:t>
            </a:r>
            <a:endParaRPr lang="es-ES" sz="2800" b="0" strike="noStrike" spc="-1" dirty="0">
              <a:latin typeface="Arial"/>
            </a:endParaRPr>
          </a:p>
          <a:p>
            <a:pPr marL="6858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La </a:t>
            </a:r>
            <a:r>
              <a:rPr lang="es-ES" sz="2400" b="1" strike="noStrike" spc="-1" dirty="0">
                <a:solidFill>
                  <a:srgbClr val="2F5597"/>
                </a:solidFill>
                <a:latin typeface="Arial"/>
                <a:ea typeface="Calibri"/>
              </a:rPr>
              <a:t>protección de la salud</a:t>
            </a:r>
            <a:r>
              <a:rPr lang="es-ES" sz="24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frente a los riesgos de la cadena alimentaria, de la sanidad ambiental y del medio </a:t>
            </a:r>
            <a:r>
              <a:rPr lang="es-ES" sz="24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ambiente. Con </a:t>
            </a:r>
            <a:r>
              <a:rPr lang="es-ES" sz="24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apoyo del </a:t>
            </a:r>
            <a:r>
              <a:rPr lang="es-ES" sz="2400" b="1" strike="noStrike" spc="-1" dirty="0">
                <a:solidFill>
                  <a:srgbClr val="2F5597"/>
                </a:solidFill>
                <a:latin typeface="Arial"/>
                <a:ea typeface="Calibri"/>
              </a:rPr>
              <a:t>Laboratorio de Salud Pública</a:t>
            </a:r>
            <a:r>
              <a:rPr lang="es-ES" sz="2400" b="1" strike="noStrike" spc="-1" dirty="0" smtClean="0">
                <a:solidFill>
                  <a:srgbClr val="2F5597"/>
                </a:solidFill>
                <a:latin typeface="Arial"/>
                <a:ea typeface="Calibri"/>
              </a:rPr>
              <a:t>.</a:t>
            </a:r>
          </a:p>
          <a:p>
            <a:pPr marL="6858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s-ES" sz="2400" b="0" strike="noStrike" spc="-1" dirty="0">
              <a:latin typeface="Arial"/>
            </a:endParaRPr>
          </a:p>
          <a:p>
            <a:pPr marL="6858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La </a:t>
            </a:r>
            <a:r>
              <a:rPr lang="es-ES" sz="2400" b="1" strike="noStrike" spc="-1" dirty="0">
                <a:solidFill>
                  <a:srgbClr val="2F5597"/>
                </a:solidFill>
                <a:latin typeface="Arial"/>
                <a:ea typeface="Calibri"/>
              </a:rPr>
              <a:t>prevención</a:t>
            </a:r>
            <a:r>
              <a:rPr lang="es-ES" sz="24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s-ES" sz="24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para evitar la enfermedad o para su detección precoz (</a:t>
            </a:r>
            <a:r>
              <a:rPr lang="es-ES" sz="24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ej</a:t>
            </a:r>
            <a:r>
              <a:rPr lang="es-ES" sz="24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:  vacunaciones, cribados, prevención de adicciones, enfermedades profesionales</a:t>
            </a:r>
            <a:r>
              <a:rPr lang="es-ES" sz="24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...)</a:t>
            </a:r>
          </a:p>
          <a:p>
            <a:pPr marL="6858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s-ES" sz="2400" b="0" strike="noStrike" spc="-1" dirty="0">
              <a:latin typeface="Arial"/>
            </a:endParaRPr>
          </a:p>
          <a:p>
            <a:pPr marL="6858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La </a:t>
            </a:r>
            <a:r>
              <a:rPr lang="es-ES" sz="2400" b="1" strike="noStrike" spc="-1" dirty="0">
                <a:solidFill>
                  <a:srgbClr val="2F5597"/>
                </a:solidFill>
                <a:latin typeface="Arial"/>
                <a:ea typeface="Calibri"/>
              </a:rPr>
              <a:t>vigilancia sanitaria</a:t>
            </a:r>
            <a:r>
              <a:rPr lang="es-ES" sz="24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(</a:t>
            </a:r>
            <a:r>
              <a:rPr lang="es-ES" sz="24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enfermedades infecciosas, </a:t>
            </a:r>
            <a:r>
              <a:rPr lang="es-ES" sz="24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vigilancia de la morbilidad y la mortalidad</a:t>
            </a:r>
            <a:r>
              <a:rPr lang="es-ES" sz="24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, factores de riesgo como </a:t>
            </a:r>
            <a:r>
              <a:rPr lang="es-ES" sz="24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temperaturas extremas</a:t>
            </a:r>
            <a:r>
              <a:rPr lang="es-ES" sz="24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…)</a:t>
            </a:r>
          </a:p>
          <a:p>
            <a:pPr marL="6858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s-ES" sz="2400" b="0" strike="noStrike" spc="-1" dirty="0">
              <a:latin typeface="Arial"/>
            </a:endParaRPr>
          </a:p>
          <a:p>
            <a:pPr marL="6858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Detección y respuesta ante </a:t>
            </a:r>
            <a:r>
              <a:rPr lang="es-ES" sz="2400" b="1" strike="noStrike" spc="-1" dirty="0">
                <a:solidFill>
                  <a:srgbClr val="2A6099"/>
                </a:solidFill>
                <a:latin typeface="Arial"/>
                <a:ea typeface="Calibri"/>
              </a:rPr>
              <a:t>alertas de salud pública</a:t>
            </a:r>
            <a:r>
              <a:rPr lang="es-ES" sz="24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(de vigilancia, de seguridad alimentaria o sanidad ambiental</a:t>
            </a:r>
            <a:r>
              <a:rPr lang="es-ES" sz="24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)</a:t>
            </a:r>
          </a:p>
          <a:p>
            <a:pPr marL="229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es-ES" sz="2400" b="0" strike="noStrike" spc="-1" dirty="0">
              <a:latin typeface="Arial"/>
            </a:endParaRPr>
          </a:p>
          <a:p>
            <a:pPr marL="6858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La </a:t>
            </a:r>
            <a:r>
              <a:rPr lang="es-ES" sz="2400" b="1" strike="noStrike" spc="-1" dirty="0">
                <a:solidFill>
                  <a:srgbClr val="2F5597"/>
                </a:solidFill>
                <a:latin typeface="Arial"/>
                <a:ea typeface="Calibri"/>
              </a:rPr>
              <a:t>promoción</a:t>
            </a:r>
            <a:r>
              <a:rPr lang="es-ES" sz="24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de la salud </a:t>
            </a:r>
            <a:r>
              <a:rPr lang="es-ES" sz="24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para </a:t>
            </a:r>
            <a:r>
              <a:rPr lang="es-ES" sz="24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lograr </a:t>
            </a:r>
            <a:r>
              <a:rPr lang="es-ES" sz="24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mayor autocuidado, hábitos </a:t>
            </a:r>
            <a:r>
              <a:rPr lang="es-ES" sz="24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saludables </a:t>
            </a:r>
            <a:r>
              <a:rPr lang="es-ES" sz="24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y </a:t>
            </a:r>
            <a:r>
              <a:rPr lang="es-ES" sz="24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reducir la </a:t>
            </a:r>
            <a:r>
              <a:rPr lang="es-ES" sz="2400" spc="-1" dirty="0" smtClean="0">
                <a:solidFill>
                  <a:srgbClr val="000000"/>
                </a:solidFill>
                <a:ea typeface="Calibri"/>
              </a:rPr>
              <a:t>enfermedad (</a:t>
            </a:r>
            <a:r>
              <a:rPr lang="es-ES" sz="2400" spc="-1" dirty="0">
                <a:solidFill>
                  <a:srgbClr val="000000"/>
                </a:solidFill>
                <a:ea typeface="Calibri"/>
              </a:rPr>
              <a:t>en ámbito escolar, comunitario, laboral…) </a:t>
            </a: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s-ES" sz="2800" b="0" strike="noStrike" spc="-1" dirty="0">
              <a:latin typeface="Arial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185400" y="2882057"/>
            <a:ext cx="2478600" cy="15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ES" sz="3200" b="1" strike="noStrike" spc="-1" dirty="0">
                <a:solidFill>
                  <a:srgbClr val="2F5597"/>
                </a:solidFill>
                <a:latin typeface="Calibri"/>
                <a:ea typeface="Calibri"/>
              </a:rPr>
              <a:t>¿CUÁL HA SIDO EL PROCESO PARA LLEGAR A ESTA DECISIÓN?</a:t>
            </a:r>
            <a:endParaRPr lang="es-ES" sz="3200" b="0" strike="noStrike" spc="-1" dirty="0"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2664000" y="41040"/>
            <a:ext cx="9527760" cy="665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1800" b="0" strike="noStrike" spc="-1">
              <a:latin typeface="Arial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1800" b="0" strike="noStrike" spc="-1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2664000" y="41040"/>
            <a:ext cx="9527760" cy="665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5500"/>
          </a:bodyPr>
          <a:lstStyle/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1800" b="0" strike="noStrike" spc="-1" dirty="0">
              <a:latin typeface="Arial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Desde octubre de 2023 se está desarrollando un </a:t>
            </a:r>
            <a:r>
              <a:rPr lang="es-ES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proceso de participación con los profesionales de Salud Pública,</a:t>
            </a: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con una metodología de investigación cualitativa que incluye una primera fase de Diagnóstico de Situación y una segunda fase de Co-creación. </a:t>
            </a: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El </a:t>
            </a:r>
            <a:r>
              <a:rPr lang="es-ES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Diagnóstico de Situación</a:t>
            </a: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ha finalizado en mayo de 2025, y ha incluido:</a:t>
            </a: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Reuniones de un grupo “Core” impulsor del proceso</a:t>
            </a: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Apoyo metodológico en inteligencia colectiva (empresa Fractal </a:t>
            </a:r>
            <a:r>
              <a:rPr lang="es-ES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Strategy</a:t>
            </a: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 y de expertos en modelos de reforma</a:t>
            </a: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5 Grupos focales por perfiles profesionales</a:t>
            </a: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10 Entrevistas estructuradas a informantes clave</a:t>
            </a: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205 encuestas cumplimentadas por profesionales de la Salud Pública</a:t>
            </a: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Las </a:t>
            </a:r>
            <a:r>
              <a:rPr lang="es-ES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conclusiones del Diagnóstico de Situación han sido clave </a:t>
            </a:r>
            <a:r>
              <a:rPr lang="es-ES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para la toma de decisión sobre el modelo de reforma, la cartera de servicios, los retos de futuro.</a:t>
            </a: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2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281193" y="1845737"/>
            <a:ext cx="3071607" cy="15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ES" sz="3200" b="1" strike="noStrike" spc="-1" dirty="0" smtClean="0">
                <a:solidFill>
                  <a:srgbClr val="2F5597"/>
                </a:solidFill>
                <a:latin typeface="Calibri"/>
                <a:ea typeface="Calibri"/>
              </a:rPr>
              <a:t>¿QUÉ AVANCES SE HAN IDO IMPLANTANDO?</a:t>
            </a:r>
            <a:endParaRPr lang="es-ES" sz="3200" b="0" strike="noStrike" spc="-1" dirty="0"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2664000" y="41040"/>
            <a:ext cx="9527760" cy="665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1800" b="0" strike="noStrike" spc="-1">
              <a:latin typeface="Arial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1800" b="0" strike="noStrike" spc="-1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3352800" y="41040"/>
            <a:ext cx="8838960" cy="665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5500"/>
          </a:bodyPr>
          <a:lstStyle/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1800" b="0" strike="noStrike" spc="-1" dirty="0">
              <a:latin typeface="Arial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2200" b="0" strike="noStrike" spc="-1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r>
              <a:rPr lang="es-ES" sz="2200" spc="-1" dirty="0" smtClean="0">
                <a:solidFill>
                  <a:srgbClr val="000000"/>
                </a:solidFill>
                <a:latin typeface="Arial"/>
                <a:ea typeface="DejaVu Sans"/>
              </a:rPr>
              <a:t>	En el actual </a:t>
            </a:r>
            <a:r>
              <a:rPr lang="es-ES" sz="2200" b="1" spc="-1" dirty="0" smtClean="0">
                <a:solidFill>
                  <a:srgbClr val="000000"/>
                </a:solidFill>
                <a:latin typeface="Arial"/>
                <a:ea typeface="DejaVu Sans"/>
              </a:rPr>
              <a:t>Decreto de Estructura </a:t>
            </a:r>
            <a:r>
              <a:rPr lang="es-ES" sz="2200" spc="-1" dirty="0" smtClean="0">
                <a:solidFill>
                  <a:srgbClr val="000000"/>
                </a:solidFill>
                <a:latin typeface="Arial"/>
                <a:ea typeface="DejaVu Sans"/>
              </a:rPr>
              <a:t>del Departamento (Decreto 39/2024), se han introducido ya refuerzos estructurales, mientras se realizaba el diagnóstico de situación y el planteamiento de la reforma de la Dirección General:</a:t>
            </a:r>
            <a:endParaRPr lang="es-ES" sz="22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2200" b="0" strike="noStrike" spc="-1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22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r>
              <a:rPr lang="es-ES" sz="2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	- La creación de la nueva </a:t>
            </a:r>
            <a:r>
              <a:rPr lang="es-ES" sz="22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Unidad de Coordinación de Alertas de Salud Pública</a:t>
            </a: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r>
              <a:rPr lang="es-ES" sz="2200" spc="-1" dirty="0" smtClean="0">
                <a:solidFill>
                  <a:srgbClr val="000000"/>
                </a:solidFill>
                <a:latin typeface="Arial"/>
                <a:ea typeface="DejaVu Sans"/>
              </a:rPr>
              <a:t>	- L</a:t>
            </a:r>
            <a:r>
              <a:rPr lang="es-ES" sz="2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a nueva </a:t>
            </a:r>
            <a:r>
              <a:rPr lang="es-ES" sz="22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Unidad de Evaluación de Impacto en Salud</a:t>
            </a: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r>
              <a:rPr lang="es-ES" sz="2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  - Además de impulsar la </a:t>
            </a:r>
            <a:r>
              <a:rPr lang="es-ES" sz="22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Unidad de Cribados Poblacionales</a:t>
            </a: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2200" spc="-1" dirty="0">
              <a:solidFill>
                <a:srgbClr val="000000"/>
              </a:solidFill>
              <a:latin typeface="Arial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r>
              <a:rPr lang="es-ES" sz="2200" b="0" strike="noStrike" spc="-1" dirty="0" smtClean="0">
                <a:solidFill>
                  <a:srgbClr val="000000"/>
                </a:solidFill>
                <a:latin typeface="Arial"/>
              </a:rPr>
              <a:t>	- La creación del </a:t>
            </a:r>
            <a:r>
              <a:rPr lang="es-ES" sz="2200" b="1" strike="noStrike" spc="-1" dirty="0" smtClean="0">
                <a:solidFill>
                  <a:srgbClr val="000000"/>
                </a:solidFill>
                <a:latin typeface="Arial"/>
              </a:rPr>
              <a:t>Servicio de Mataderos, Industrias Cárnicas y Exportaciones</a:t>
            </a:r>
            <a:endParaRPr lang="es-ES" sz="2200" b="1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042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2425</TotalTime>
  <Words>1278</Words>
  <Application>Microsoft Office PowerPoint</Application>
  <PresentationFormat>Panorámica</PresentationFormat>
  <Paragraphs>205</Paragraphs>
  <Slides>12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12</vt:i4>
      </vt:variant>
    </vt:vector>
  </HeadingPairs>
  <TitlesOfParts>
    <vt:vector size="23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JACARDI - Joint Action on cardiovascular diseases (CVDs) and diabetes</dc:title>
  <dc:subject/>
  <dc:creator>Benedetta Armocida</dc:creator>
  <dc:description/>
  <cp:lastModifiedBy>Administrador</cp:lastModifiedBy>
  <cp:revision>63</cp:revision>
  <cp:lastPrinted>2024-06-12T07:30:42Z</cp:lastPrinted>
  <dcterms:created xsi:type="dcterms:W3CDTF">2022-09-06T11:33:29Z</dcterms:created>
  <dcterms:modified xsi:type="dcterms:W3CDTF">2024-06-12T09:31:50Z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0x010100D815236D6178DF4EA7123416115D46D2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17</vt:i4>
  </property>
  <property fmtid="{D5CDD505-2E9C-101B-9397-08002B2CF9AE}" pid="9" name="PresentationFormat">
    <vt:lpwstr>Panorámica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17</vt:i4>
  </property>
</Properties>
</file>